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  <p:sldMasterId id="2147483652" r:id="rId6"/>
    <p:sldMasterId id="2147483654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339" r:id="rId92"/>
  </p:sldIdLst>
  <p:sldSz cy="6858000" cx="9144000"/>
  <p:notesSz cx="6858000" cy="9144000"/>
  <p:embeddedFontLst>
    <p:embeddedFont>
      <p:font typeface="Garamond"/>
      <p:regular r:id="rId93"/>
      <p:bold r:id="rId94"/>
      <p:italic r:id="rId95"/>
      <p:boldItalic r:id="rId9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97" roundtripDataSignature="AMtx7mhvutx7ShhSG8Kt2Qc7KqnGIWoY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95" Type="http://schemas.openxmlformats.org/officeDocument/2006/relationships/font" Target="fonts/Garamond-italic.fntdata"/><Relationship Id="rId94" Type="http://schemas.openxmlformats.org/officeDocument/2006/relationships/font" Target="fonts/Garamond-bold.fntdata"/><Relationship Id="rId97" Type="http://customschemas.google.com/relationships/presentationmetadata" Target="metadata"/><Relationship Id="rId96" Type="http://schemas.openxmlformats.org/officeDocument/2006/relationships/font" Target="fonts/Garamond-boldItalic.fnt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91" Type="http://schemas.openxmlformats.org/officeDocument/2006/relationships/slide" Target="slides/slide83.xml"/><Relationship Id="rId90" Type="http://schemas.openxmlformats.org/officeDocument/2006/relationships/slide" Target="slides/slide82.xml"/><Relationship Id="rId93" Type="http://schemas.openxmlformats.org/officeDocument/2006/relationships/font" Target="fonts/Garamond-regular.fntdata"/><Relationship Id="rId92" Type="http://schemas.openxmlformats.org/officeDocument/2006/relationships/slide" Target="slides/slide8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84" Type="http://schemas.openxmlformats.org/officeDocument/2006/relationships/slide" Target="slides/slide76.xml"/><Relationship Id="rId83" Type="http://schemas.openxmlformats.org/officeDocument/2006/relationships/slide" Target="slides/slide75.xml"/><Relationship Id="rId86" Type="http://schemas.openxmlformats.org/officeDocument/2006/relationships/slide" Target="slides/slide78.xml"/><Relationship Id="rId85" Type="http://schemas.openxmlformats.org/officeDocument/2006/relationships/slide" Target="slides/slide77.xml"/><Relationship Id="rId88" Type="http://schemas.openxmlformats.org/officeDocument/2006/relationships/slide" Target="slides/slide80.xml"/><Relationship Id="rId87" Type="http://schemas.openxmlformats.org/officeDocument/2006/relationships/slide" Target="slides/slide79.xml"/><Relationship Id="rId89" Type="http://schemas.openxmlformats.org/officeDocument/2006/relationships/slide" Target="slides/slide81.xml"/><Relationship Id="rId80" Type="http://schemas.openxmlformats.org/officeDocument/2006/relationships/slide" Target="slides/slide72.xml"/><Relationship Id="rId82" Type="http://schemas.openxmlformats.org/officeDocument/2006/relationships/slide" Target="slides/slide74.xml"/><Relationship Id="rId81" Type="http://schemas.openxmlformats.org/officeDocument/2006/relationships/slide" Target="slides/slide73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73" Type="http://schemas.openxmlformats.org/officeDocument/2006/relationships/slide" Target="slides/slide65.xml"/><Relationship Id="rId72" Type="http://schemas.openxmlformats.org/officeDocument/2006/relationships/slide" Target="slides/slide64.xml"/><Relationship Id="rId75" Type="http://schemas.openxmlformats.org/officeDocument/2006/relationships/slide" Target="slides/slide67.xml"/><Relationship Id="rId74" Type="http://schemas.openxmlformats.org/officeDocument/2006/relationships/slide" Target="slides/slide66.xml"/><Relationship Id="rId77" Type="http://schemas.openxmlformats.org/officeDocument/2006/relationships/slide" Target="slides/slide69.xml"/><Relationship Id="rId76" Type="http://schemas.openxmlformats.org/officeDocument/2006/relationships/slide" Target="slides/slide68.xml"/><Relationship Id="rId79" Type="http://schemas.openxmlformats.org/officeDocument/2006/relationships/slide" Target="slides/slide71.xml"/><Relationship Id="rId78" Type="http://schemas.openxmlformats.org/officeDocument/2006/relationships/slide" Target="slides/slide70.xml"/><Relationship Id="rId71" Type="http://schemas.openxmlformats.org/officeDocument/2006/relationships/slide" Target="slides/slide63.xml"/><Relationship Id="rId70" Type="http://schemas.openxmlformats.org/officeDocument/2006/relationships/slide" Target="slides/slide62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66" Type="http://schemas.openxmlformats.org/officeDocument/2006/relationships/slide" Target="slides/slide58.xml"/><Relationship Id="rId65" Type="http://schemas.openxmlformats.org/officeDocument/2006/relationships/slide" Target="slides/slide57.xml"/><Relationship Id="rId68" Type="http://schemas.openxmlformats.org/officeDocument/2006/relationships/slide" Target="slides/slide60.xml"/><Relationship Id="rId67" Type="http://schemas.openxmlformats.org/officeDocument/2006/relationships/slide" Target="slides/slide59.xml"/><Relationship Id="rId60" Type="http://schemas.openxmlformats.org/officeDocument/2006/relationships/slide" Target="slides/slide52.xml"/><Relationship Id="rId69" Type="http://schemas.openxmlformats.org/officeDocument/2006/relationships/slide" Target="slides/slide6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55" Type="http://schemas.openxmlformats.org/officeDocument/2006/relationships/slide" Target="slides/slide47.xml"/><Relationship Id="rId54" Type="http://schemas.openxmlformats.org/officeDocument/2006/relationships/slide" Target="slides/slide46.xml"/><Relationship Id="rId57" Type="http://schemas.openxmlformats.org/officeDocument/2006/relationships/slide" Target="slides/slide49.xml"/><Relationship Id="rId56" Type="http://schemas.openxmlformats.org/officeDocument/2006/relationships/slide" Target="slides/slide48.xml"/><Relationship Id="rId59" Type="http://schemas.openxmlformats.org/officeDocument/2006/relationships/slide" Target="slides/slide51.xml"/><Relationship Id="rId58" Type="http://schemas.openxmlformats.org/officeDocument/2006/relationships/slide" Target="slides/slide5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55" name="Google Shape;5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" name="Google Shape;12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" name="Google Shape;13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" name="Google Shape;149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2:notes"/>
          <p:cNvSpPr/>
          <p:nvPr>
            <p:ph idx="2" type="sldImg"/>
          </p:nvPr>
        </p:nvSpPr>
        <p:spPr>
          <a:xfrm>
            <a:off x="1106487" y="812800"/>
            <a:ext cx="5345112" cy="40084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60" name="Google Shape;160;p12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" name="Google Shape;172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52dbb540b3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g152dbb540b3_2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f845a5d776_0_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f845a5d776_0_0:notes"/>
          <p:cNvSpPr/>
          <p:nvPr>
            <p:ph idx="2" type="sldImg"/>
          </p:nvPr>
        </p:nvSpPr>
        <p:spPr>
          <a:xfrm>
            <a:off x="1106487" y="812800"/>
            <a:ext cx="53451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95" name="Google Shape;195;gf845a5d776_0_0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5:notes"/>
          <p:cNvSpPr/>
          <p:nvPr>
            <p:ph idx="2" type="sldImg"/>
          </p:nvPr>
        </p:nvSpPr>
        <p:spPr>
          <a:xfrm>
            <a:off x="1106487" y="812800"/>
            <a:ext cx="5345112" cy="40084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04" name="Google Shape;204;p15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52dbb540b3_1_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52dbb540b3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152dbb540b3_1_4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" name="Google Shape;6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5371cd63f1_0_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15371cd63f1_0_5:notes"/>
          <p:cNvSpPr/>
          <p:nvPr>
            <p:ph idx="2" type="sldImg"/>
          </p:nvPr>
        </p:nvSpPr>
        <p:spPr>
          <a:xfrm>
            <a:off x="1106487" y="812800"/>
            <a:ext cx="53451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26" name="Google Shape;226;g15371cd63f1_0_5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8a4a3073d4_0_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28a4a3073d4_0_0:notes"/>
          <p:cNvSpPr/>
          <p:nvPr>
            <p:ph idx="2" type="sldImg"/>
          </p:nvPr>
        </p:nvSpPr>
        <p:spPr>
          <a:xfrm>
            <a:off x="1106487" y="812800"/>
            <a:ext cx="53451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35" name="Google Shape;235;g28a4a3073d4_0_0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8a4a3073d4_0_1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28a4a3073d4_0_11:notes"/>
          <p:cNvSpPr/>
          <p:nvPr>
            <p:ph idx="2" type="sldImg"/>
          </p:nvPr>
        </p:nvSpPr>
        <p:spPr>
          <a:xfrm>
            <a:off x="1106487" y="812800"/>
            <a:ext cx="53451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44" name="Google Shape;244;g28a4a3073d4_0_11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7:notes"/>
          <p:cNvSpPr/>
          <p:nvPr>
            <p:ph idx="2" type="sldImg"/>
          </p:nvPr>
        </p:nvSpPr>
        <p:spPr>
          <a:xfrm>
            <a:off x="1106487" y="812800"/>
            <a:ext cx="5345112" cy="40084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53" name="Google Shape;253;p17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8:notes"/>
          <p:cNvSpPr/>
          <p:nvPr>
            <p:ph idx="2" type="sldImg"/>
          </p:nvPr>
        </p:nvSpPr>
        <p:spPr>
          <a:xfrm>
            <a:off x="1106487" y="812800"/>
            <a:ext cx="5345112" cy="40084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63" name="Google Shape;263;p18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9:notes"/>
          <p:cNvSpPr/>
          <p:nvPr>
            <p:ph idx="2" type="sldImg"/>
          </p:nvPr>
        </p:nvSpPr>
        <p:spPr>
          <a:xfrm>
            <a:off x="1106487" y="812800"/>
            <a:ext cx="5345112" cy="40084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75" name="Google Shape;275;p19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5171e3de2f_2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5171e3de2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15171e3de2f_2_0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0" name="Google Shape;290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8" name="Google Shape;298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6" name="Google Shape;306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873e6769e1_0_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873e6769e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g1873e6769e1_0_4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5" name="Google Shape;315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4" name="Google Shape;324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7b3d6656e6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7b3d6656e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17b3d6656e6_0_7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4" name="Google Shape;344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2" name="Google Shape;352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9" name="Google Shape;359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52c28b91cc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52c28b91c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152c28b91cc_0_1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5" name="Google Shape;375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3" name="Google Shape;383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0" name="Google Shape;390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873e6769e1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873e6769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g1873e6769e1_0_0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9" name="Google Shape;399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6" name="Google Shape;406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4" name="Google Shape;414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52f47ef2b8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52f47ef2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152f47ef2b8_0_0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52f47ef2b8_2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52f47ef2b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152f47ef2b8_2_0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7a04c1869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7" name="Google Shape;437;g17a04c1869e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7a04c1869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4" name="Google Shape;444;g17a04c1869e_0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1" name="Google Shape;451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8" name="Google Shape;458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6" name="Google Shape;466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3" name="Google Shape;473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0" name="Google Shape;480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8" name="Google Shape;488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6" name="Google Shape;496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3" name="Google Shape;503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1" name="Google Shape;511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8" name="Google Shape;518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5" name="Google Shape;525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2" name="Google Shape;532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9" name="Google Shape;539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7a04c1869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" name="Google Shape;94;g17a04c1869e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6" name="Google Shape;546;p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4" name="Google Shape;554;p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2" name="Google Shape;562;p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0" name="Google Shape;570;p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6" name="Google Shape;576;p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2" name="Google Shape;582;p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8" name="Google Shape;588;p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6" name="Google Shape;596;p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3" name="Google Shape;603;p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0" name="Google Shape;610;p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7" name="Google Shape;617;p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3" name="Google Shape;623;p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9" name="Google Shape;629;p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6" name="Google Shape;636;p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2" name="Google Shape;642;p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8" name="Google Shape;648;p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4" name="Google Shape;654;p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1" name="Google Shape;661;p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8" name="Google Shape;668;p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6" name="Google Shape;676;p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" name="Google Shape;10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4" name="Google Shape;684;p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fe9c9d4067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fe9c9d406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gfe9c9d4067_1_0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699" name="Google Shape;699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0" name="Google Shape;700;p9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7" name="Google Shape;707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715" name="Google Shape;715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6" name="Google Shape;716;p9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aramond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" name="Google Shape;11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9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97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9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9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9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lastní rozložení">
  <p:cSld name="Vlastní rozložení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9"/>
          <p:cNvSpPr txBox="1"/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9"/>
          <p:cNvSpPr txBox="1"/>
          <p:nvPr>
            <p:ph idx="10" type="dt"/>
          </p:nvPr>
        </p:nvSpPr>
        <p:spPr>
          <a:xfrm>
            <a:off x="457200" y="6246812"/>
            <a:ext cx="2127250" cy="471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9"/>
          <p:cNvSpPr txBox="1"/>
          <p:nvPr>
            <p:ph idx="11" type="ftr"/>
          </p:nvPr>
        </p:nvSpPr>
        <p:spPr>
          <a:xfrm>
            <a:off x="3127375" y="6246812"/>
            <a:ext cx="2897187" cy="471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9"/>
          <p:cNvSpPr txBox="1"/>
          <p:nvPr>
            <p:ph idx="12" type="sldNum"/>
          </p:nvPr>
        </p:nvSpPr>
        <p:spPr>
          <a:xfrm>
            <a:off x="6556375" y="6246812"/>
            <a:ext cx="2128837" cy="471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0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0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4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1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94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9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9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9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9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96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96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96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9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98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98"/>
          <p:cNvSpPr txBox="1"/>
          <p:nvPr>
            <p:ph idx="10" type="dt"/>
          </p:nvPr>
        </p:nvSpPr>
        <p:spPr>
          <a:xfrm>
            <a:off x="457200" y="6246812"/>
            <a:ext cx="2127250" cy="471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98"/>
          <p:cNvSpPr txBox="1"/>
          <p:nvPr>
            <p:ph idx="11" type="ftr"/>
          </p:nvPr>
        </p:nvSpPr>
        <p:spPr>
          <a:xfrm>
            <a:off x="3127375" y="6246812"/>
            <a:ext cx="2897187" cy="471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98"/>
          <p:cNvSpPr txBox="1"/>
          <p:nvPr>
            <p:ph idx="12" type="sldNum"/>
          </p:nvPr>
        </p:nvSpPr>
        <p:spPr>
          <a:xfrm>
            <a:off x="6556375" y="6246812"/>
            <a:ext cx="2128837" cy="471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100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10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10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10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42.jpg"/><Relationship Id="rId6" Type="http://schemas.openxmlformats.org/officeDocument/2006/relationships/image" Target="../media/image4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Relationship Id="rId4" Type="http://schemas.openxmlformats.org/officeDocument/2006/relationships/image" Target="../media/image13.jpg"/><Relationship Id="rId5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jpg"/><Relationship Id="rId4" Type="http://schemas.openxmlformats.org/officeDocument/2006/relationships/image" Target="../media/image12.png"/><Relationship Id="rId5" Type="http://schemas.openxmlformats.org/officeDocument/2006/relationships/image" Target="../media/image22.png"/><Relationship Id="rId6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g"/><Relationship Id="rId4" Type="http://schemas.openxmlformats.org/officeDocument/2006/relationships/image" Target="../media/image17.jpg"/><Relationship Id="rId5" Type="http://schemas.openxmlformats.org/officeDocument/2006/relationships/image" Target="../media/image14.jpg"/><Relationship Id="rId6" Type="http://schemas.openxmlformats.org/officeDocument/2006/relationships/image" Target="../media/image12.png"/><Relationship Id="rId7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png"/><Relationship Id="rId4" Type="http://schemas.openxmlformats.org/officeDocument/2006/relationships/image" Target="../media/image27.png"/><Relationship Id="rId5" Type="http://schemas.openxmlformats.org/officeDocument/2006/relationships/image" Target="../media/image21.png"/><Relationship Id="rId6" Type="http://schemas.openxmlformats.org/officeDocument/2006/relationships/image" Target="../media/image38.png"/><Relationship Id="rId7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jpg"/><Relationship Id="rId4" Type="http://schemas.openxmlformats.org/officeDocument/2006/relationships/image" Target="../media/image12.png"/><Relationship Id="rId5" Type="http://schemas.openxmlformats.org/officeDocument/2006/relationships/image" Target="../media/image108.jpg"/><Relationship Id="rId6" Type="http://schemas.openxmlformats.org/officeDocument/2006/relationships/image" Target="../media/image24.jpg"/><Relationship Id="rId7" Type="http://schemas.openxmlformats.org/officeDocument/2006/relationships/image" Target="../media/image1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jpg"/><Relationship Id="rId4" Type="http://schemas.openxmlformats.org/officeDocument/2006/relationships/image" Target="../media/image12.png"/><Relationship Id="rId5" Type="http://schemas.openxmlformats.org/officeDocument/2006/relationships/image" Target="../media/image25.jpg"/><Relationship Id="rId6" Type="http://schemas.openxmlformats.org/officeDocument/2006/relationships/image" Target="../media/image40.jpg"/><Relationship Id="rId7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Relationship Id="rId4" Type="http://schemas.openxmlformats.org/officeDocument/2006/relationships/hyperlink" Target="https://www.youtube.com/watch?v=fneKbrWPxwA&amp;t=6s" TargetMode="External"/><Relationship Id="rId5" Type="http://schemas.openxmlformats.org/officeDocument/2006/relationships/image" Target="../media/image29.png"/><Relationship Id="rId6" Type="http://schemas.openxmlformats.org/officeDocument/2006/relationships/image" Target="../media/image47.png"/><Relationship Id="rId7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jpg"/><Relationship Id="rId4" Type="http://schemas.openxmlformats.org/officeDocument/2006/relationships/image" Target="../media/image35.jpg"/><Relationship Id="rId5" Type="http://schemas.openxmlformats.org/officeDocument/2006/relationships/image" Target="../media/image39.png"/><Relationship Id="rId6" Type="http://schemas.openxmlformats.org/officeDocument/2006/relationships/image" Target="../media/image34.png"/><Relationship Id="rId7" Type="http://schemas.openxmlformats.org/officeDocument/2006/relationships/image" Target="../media/image78.jpg"/><Relationship Id="rId8" Type="http://schemas.openxmlformats.org/officeDocument/2006/relationships/image" Target="../media/image8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36.png"/><Relationship Id="rId5" Type="http://schemas.openxmlformats.org/officeDocument/2006/relationships/image" Target="../media/image43.png"/><Relationship Id="rId6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Relationship Id="rId4" Type="http://schemas.openxmlformats.org/officeDocument/2006/relationships/image" Target="../media/image36.png"/><Relationship Id="rId5" Type="http://schemas.openxmlformats.org/officeDocument/2006/relationships/image" Target="../media/image53.png"/><Relationship Id="rId6" Type="http://schemas.openxmlformats.org/officeDocument/2006/relationships/image" Target="../media/image4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Relationship Id="rId4" Type="http://schemas.openxmlformats.org/officeDocument/2006/relationships/image" Target="../media/image46.jpg"/><Relationship Id="rId5" Type="http://schemas.openxmlformats.org/officeDocument/2006/relationships/image" Target="../media/image4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Relationship Id="rId4" Type="http://schemas.openxmlformats.org/officeDocument/2006/relationships/image" Target="../media/image49.jpg"/><Relationship Id="rId5" Type="http://schemas.openxmlformats.org/officeDocument/2006/relationships/image" Target="../media/image5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Relationship Id="rId4" Type="http://schemas.openxmlformats.org/officeDocument/2006/relationships/image" Target="../media/image5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Relationship Id="rId4" Type="http://schemas.openxmlformats.org/officeDocument/2006/relationships/image" Target="../media/image4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Relationship Id="rId4" Type="http://schemas.openxmlformats.org/officeDocument/2006/relationships/image" Target="../media/image1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png"/><Relationship Id="rId4" Type="http://schemas.openxmlformats.org/officeDocument/2006/relationships/image" Target="../media/image1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7.pn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8.png"/><Relationship Id="rId4" Type="http://schemas.openxmlformats.org/officeDocument/2006/relationships/image" Target="../media/image1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0.jpg"/><Relationship Id="rId4" Type="http://schemas.openxmlformats.org/officeDocument/2006/relationships/image" Target="../media/image12.png"/><Relationship Id="rId5" Type="http://schemas.openxmlformats.org/officeDocument/2006/relationships/image" Target="../media/image59.gif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9.jpg"/><Relationship Id="rId4" Type="http://schemas.openxmlformats.org/officeDocument/2006/relationships/image" Target="../media/image66.jpg"/><Relationship Id="rId5" Type="http://schemas.openxmlformats.org/officeDocument/2006/relationships/image" Target="../media/image63.jpg"/><Relationship Id="rId6" Type="http://schemas.openxmlformats.org/officeDocument/2006/relationships/image" Target="../media/image74.jpg"/><Relationship Id="rId7" Type="http://schemas.openxmlformats.org/officeDocument/2006/relationships/image" Target="../media/image1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6.jpg"/><Relationship Id="rId4" Type="http://schemas.openxmlformats.org/officeDocument/2006/relationships/image" Target="../media/image1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0.jpg"/><Relationship Id="rId4" Type="http://schemas.openxmlformats.org/officeDocument/2006/relationships/image" Target="../media/image1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2.jpg"/><Relationship Id="rId4" Type="http://schemas.openxmlformats.org/officeDocument/2006/relationships/image" Target="../media/image1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png"/><Relationship Id="rId4" Type="http://schemas.openxmlformats.org/officeDocument/2006/relationships/image" Target="../media/image1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4.jpg"/><Relationship Id="rId4" Type="http://schemas.openxmlformats.org/officeDocument/2006/relationships/image" Target="../media/image69.jpg"/><Relationship Id="rId5" Type="http://schemas.openxmlformats.org/officeDocument/2006/relationships/image" Target="../media/image1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2.jpg"/><Relationship Id="rId4" Type="http://schemas.openxmlformats.org/officeDocument/2006/relationships/image" Target="../media/image1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2.png"/><Relationship Id="rId4" Type="http://schemas.openxmlformats.org/officeDocument/2006/relationships/image" Target="../media/image70.jpg"/><Relationship Id="rId5" Type="http://schemas.openxmlformats.org/officeDocument/2006/relationships/image" Target="../media/image7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2.png"/><Relationship Id="rId4" Type="http://schemas.openxmlformats.org/officeDocument/2006/relationships/image" Target="../media/image73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8.png"/><Relationship Id="rId4" Type="http://schemas.openxmlformats.org/officeDocument/2006/relationships/image" Target="../media/image1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7.png"/><Relationship Id="rId4" Type="http://schemas.openxmlformats.org/officeDocument/2006/relationships/image" Target="../media/image1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2.png"/><Relationship Id="rId4" Type="http://schemas.openxmlformats.org/officeDocument/2006/relationships/image" Target="../media/image7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.png"/><Relationship Id="rId4" Type="http://schemas.openxmlformats.org/officeDocument/2006/relationships/image" Target="../media/image6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1.jpg"/><Relationship Id="rId4" Type="http://schemas.openxmlformats.org/officeDocument/2006/relationships/image" Target="../media/image1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2.png"/><Relationship Id="rId4" Type="http://schemas.openxmlformats.org/officeDocument/2006/relationships/image" Target="../media/image1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2.jpg"/><Relationship Id="rId4" Type="http://schemas.openxmlformats.org/officeDocument/2006/relationships/image" Target="../media/image1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0.jpg"/><Relationship Id="rId4" Type="http://schemas.openxmlformats.org/officeDocument/2006/relationships/image" Target="../media/image1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2.png"/><Relationship Id="rId4" Type="http://schemas.openxmlformats.org/officeDocument/2006/relationships/image" Target="../media/image81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2.png"/><Relationship Id="rId4" Type="http://schemas.openxmlformats.org/officeDocument/2006/relationships/image" Target="../media/image116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2.png"/><Relationship Id="rId4" Type="http://schemas.openxmlformats.org/officeDocument/2006/relationships/image" Target="../media/image119.jpg"/><Relationship Id="rId5" Type="http://schemas.openxmlformats.org/officeDocument/2006/relationships/image" Target="../media/image12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2.png"/><Relationship Id="rId4" Type="http://schemas.openxmlformats.org/officeDocument/2006/relationships/image" Target="../media/image85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7.jpg"/><Relationship Id="rId4" Type="http://schemas.openxmlformats.org/officeDocument/2006/relationships/image" Target="../media/image1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2.png"/><Relationship Id="rId4" Type="http://schemas.openxmlformats.org/officeDocument/2006/relationships/image" Target="../media/image86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2.png"/><Relationship Id="rId4" Type="http://schemas.openxmlformats.org/officeDocument/2006/relationships/image" Target="../media/image79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3.jp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4.jpg"/><Relationship Id="rId4" Type="http://schemas.openxmlformats.org/officeDocument/2006/relationships/image" Target="../media/image1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9.jpg"/><Relationship Id="rId4" Type="http://schemas.openxmlformats.org/officeDocument/2006/relationships/image" Target="../media/image1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4.jpg"/><Relationship Id="rId4" Type="http://schemas.openxmlformats.org/officeDocument/2006/relationships/image" Target="../media/image1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5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88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8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2.png"/><Relationship Id="rId4" Type="http://schemas.openxmlformats.org/officeDocument/2006/relationships/image" Target="../media/image91.jpg"/><Relationship Id="rId5" Type="http://schemas.openxmlformats.org/officeDocument/2006/relationships/image" Target="../media/image107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2.png"/><Relationship Id="rId4" Type="http://schemas.openxmlformats.org/officeDocument/2006/relationships/image" Target="../media/image92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14.jpg"/><Relationship Id="rId4" Type="http://schemas.openxmlformats.org/officeDocument/2006/relationships/image" Target="../media/image1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12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00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10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99.jpg"/><Relationship Id="rId4" Type="http://schemas.openxmlformats.org/officeDocument/2006/relationships/image" Target="../media/image111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01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02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05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2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2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03.png"/><Relationship Id="rId4" Type="http://schemas.openxmlformats.org/officeDocument/2006/relationships/image" Target="../media/image104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13.jp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12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12.jpg"/><Relationship Id="rId4" Type="http://schemas.openxmlformats.org/officeDocument/2006/relationships/image" Target="../media/image12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2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06.png"/><Relationship Id="rId4" Type="http://schemas.openxmlformats.org/officeDocument/2006/relationships/image" Target="../media/image12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04250" y="702945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312" y="59499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07982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0650" y="74700"/>
            <a:ext cx="4031249" cy="678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 txBox="1"/>
          <p:nvPr/>
        </p:nvSpPr>
        <p:spPr>
          <a:xfrm>
            <a:off x="468312" y="4941887"/>
            <a:ext cx="4175125" cy="779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Písemná a elektronická komunikace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8"/>
          <p:cNvSpPr txBox="1"/>
          <p:nvPr/>
        </p:nvSpPr>
        <p:spPr>
          <a:xfrm>
            <a:off x="250825" y="2603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Počítačové učebny</a:t>
            </a:r>
            <a:r>
              <a:rPr b="1" i="0" lang="en-US" sz="4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8"/>
          <p:cNvSpPr txBox="1"/>
          <p:nvPr/>
        </p:nvSpPr>
        <p:spPr>
          <a:xfrm>
            <a:off x="4716462" y="1484312"/>
            <a:ext cx="4356100" cy="779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Informační a komunikační technologie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0100" y="2411400"/>
            <a:ext cx="4533901" cy="338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60475"/>
            <a:ext cx="4638676" cy="317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"/>
          <p:cNvSpPr txBox="1"/>
          <p:nvPr>
            <p:ph type="title"/>
          </p:nvPr>
        </p:nvSpPr>
        <p:spPr>
          <a:xfrm>
            <a:off x="457200" y="274637"/>
            <a:ext cx="8229600" cy="2001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b="0" i="0" lang="en-US" sz="4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UČEBNÍ PLÁN</a:t>
            </a:r>
            <a:br>
              <a:rPr b="0" i="0" lang="en-US" sz="4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4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Základní všeobecné předměty</a:t>
            </a:r>
            <a:br>
              <a:rPr b="0" i="0" lang="en-US" sz="480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pic>
        <p:nvPicPr>
          <p:cNvPr id="136" name="Google Shape;13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675" y="1639475"/>
            <a:ext cx="8606150" cy="4350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/>
          <p:nvPr>
            <p:ph type="title"/>
          </p:nvPr>
        </p:nvSpPr>
        <p:spPr>
          <a:xfrm>
            <a:off x="457200" y="274637"/>
            <a:ext cx="8229600" cy="200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b="0" i="0" lang="en-US" sz="4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UČEBNÍ PLÁN</a:t>
            </a:r>
            <a:br>
              <a:rPr b="0" i="0" lang="en-US" sz="4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4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Základní odborné předměty</a:t>
            </a:r>
            <a:br>
              <a:rPr b="0" i="0" lang="en-US" sz="480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pic>
        <p:nvPicPr>
          <p:cNvPr descr="55-ucetni-ekonom" id="143" name="Google Shape;14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313" y="4526825"/>
            <a:ext cx="7827600" cy="205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" y="1590737"/>
            <a:ext cx="774382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" y="2276525"/>
            <a:ext cx="7743825" cy="218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 txBox="1"/>
          <p:nvPr>
            <p:ph type="title"/>
          </p:nvPr>
        </p:nvSpPr>
        <p:spPr>
          <a:xfrm>
            <a:off x="457200" y="274637"/>
            <a:ext cx="8229600" cy="2001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b="0" i="0" lang="en-US" sz="4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UČEBNÍ PLÁN</a:t>
            </a:r>
            <a:br>
              <a:rPr b="0" i="0" lang="en-US" sz="4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4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Volitelné odborné předměty</a:t>
            </a:r>
            <a:br>
              <a:rPr b="0" i="0" lang="en-US" sz="480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pic>
        <p:nvPicPr>
          <p:cNvPr descr="logo" id="152" name="Google Shape;15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0250" y="4913312"/>
            <a:ext cx="2984500" cy="19954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PH, daňové přiznání" id="153" name="Google Shape;15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4750" y="4913312"/>
            <a:ext cx="2997200" cy="2006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zcestnik" id="154" name="Google Shape;15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287" y="4913312"/>
            <a:ext cx="2654300" cy="212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5275" y="1787475"/>
            <a:ext cx="8375650" cy="147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ýsledek obrázku pro vlajka rusko" id="162" name="Google Shape;16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">
            <a:off x="6673462" y="2516988"/>
            <a:ext cx="1914525" cy="1276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ýsledek obrázku pro vlajka španělsko" id="163" name="Google Shape;16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8726" y="2528100"/>
            <a:ext cx="1846776" cy="1254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ýsledek obrázku pro vlajka německo" id="164" name="Google Shape;16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">
            <a:off x="2165500" y="1273962"/>
            <a:ext cx="2090737" cy="125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2"/>
          <p:cNvSpPr txBox="1"/>
          <p:nvPr>
            <p:ph type="title"/>
          </p:nvPr>
        </p:nvSpPr>
        <p:spPr>
          <a:xfrm>
            <a:off x="457200" y="274637"/>
            <a:ext cx="8228012" cy="1144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352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Cizí jazyky</a:t>
            </a:r>
            <a:endParaRPr/>
          </a:p>
        </p:txBody>
      </p:sp>
      <p:sp>
        <p:nvSpPr>
          <p:cNvPr id="166" name="Google Shape;166;p12"/>
          <p:cNvSpPr txBox="1"/>
          <p:nvPr>
            <p:ph idx="4294967295" type="subTitle"/>
          </p:nvPr>
        </p:nvSpPr>
        <p:spPr>
          <a:xfrm>
            <a:off x="1917700" y="3490912"/>
            <a:ext cx="5248275" cy="2486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256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Angličtina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Němčina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Španělština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Ruština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3429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2"/>
          <p:cNvSpPr txBox="1"/>
          <p:nvPr/>
        </p:nvSpPr>
        <p:spPr>
          <a:xfrm>
            <a:off x="1109662" y="5445125"/>
            <a:ext cx="6400800" cy="341312"/>
          </a:xfrm>
          <a:prstGeom prst="rect">
            <a:avLst/>
          </a:prstGeom>
          <a:noFill/>
          <a:ln>
            <a:noFill/>
          </a:ln>
        </p:spPr>
        <p:txBody>
          <a:bodyPr anchorCtr="0" anchor="t" bIns="40800" lIns="81625" spcFirstLastPara="1" rIns="81625" wrap="square" tIns="5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Výsledek obrázku pro vlajka uk" id="168" name="Google Shape;168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95899" y="1279525"/>
            <a:ext cx="2230375" cy="12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 txBox="1"/>
          <p:nvPr>
            <p:ph type="title"/>
          </p:nvPr>
        </p:nvSpPr>
        <p:spPr>
          <a:xfrm>
            <a:off x="457200" y="274625"/>
            <a:ext cx="8229600" cy="16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i="0" lang="en-US" sz="4000" u="none">
                <a:solidFill>
                  <a:schemeClr val="dk2"/>
                </a:solidFill>
              </a:rPr>
              <a:t>Erasmus+</a:t>
            </a:r>
            <a:endParaRPr i="0" sz="4000" u="none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 sz="2800"/>
              <a:t>Odborné zahraniční stáže ve firmách</a:t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t/>
            </a:r>
            <a:endParaRPr sz="2200"/>
          </a:p>
        </p:txBody>
      </p:sp>
      <p:sp>
        <p:nvSpPr>
          <p:cNvPr id="175" name="Google Shape;175;p13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2019/2022 - Za novými zkušenostmi jedeme do Evropy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2021/2023 - Jedeme na stáž do Irska a Španělska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2022/2027 - Akreditovaný projekt</a:t>
            </a:r>
            <a:endParaRPr sz="2800"/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8450" y="5807075"/>
            <a:ext cx="1804987" cy="101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3"/>
          <p:cNvPicPr preferRelativeResize="0"/>
          <p:nvPr/>
        </p:nvPicPr>
        <p:blipFill rotWithShape="1">
          <a:blip r:embed="rId5">
            <a:alphaModFix/>
          </a:blip>
          <a:srcRect b="31192" l="0" r="0" t="31189"/>
          <a:stretch/>
        </p:blipFill>
        <p:spPr>
          <a:xfrm>
            <a:off x="457200" y="4292600"/>
            <a:ext cx="3019427" cy="151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3"/>
          <p:cNvPicPr preferRelativeResize="0"/>
          <p:nvPr/>
        </p:nvPicPr>
        <p:blipFill rotWithShape="1">
          <a:blip r:embed="rId6">
            <a:alphaModFix/>
          </a:blip>
          <a:srcRect b="12540" l="0" r="0" t="12547"/>
          <a:stretch/>
        </p:blipFill>
        <p:spPr>
          <a:xfrm>
            <a:off x="3629025" y="4292600"/>
            <a:ext cx="2695576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3"/>
          <p:cNvPicPr preferRelativeResize="0"/>
          <p:nvPr/>
        </p:nvPicPr>
        <p:blipFill rotWithShape="1">
          <a:blip r:embed="rId7">
            <a:alphaModFix/>
          </a:blip>
          <a:srcRect b="5641" l="0" r="0" t="5650"/>
          <a:stretch/>
        </p:blipFill>
        <p:spPr>
          <a:xfrm>
            <a:off x="6524625" y="4292600"/>
            <a:ext cx="2295526" cy="152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52dbb540b3_2_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i="0" lang="en-US" sz="4000" u="none">
                <a:solidFill>
                  <a:schemeClr val="dk2"/>
                </a:solidFill>
              </a:rPr>
              <a:t>Erasmus+</a:t>
            </a:r>
            <a:endParaRPr i="0" sz="4000" u="none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t/>
            </a:r>
            <a:endParaRPr sz="2200"/>
          </a:p>
        </p:txBody>
      </p:sp>
      <p:sp>
        <p:nvSpPr>
          <p:cNvPr id="186" name="Google Shape;186;g152dbb540b3_2_6"/>
          <p:cNvSpPr txBox="1"/>
          <p:nvPr>
            <p:ph idx="1" type="body"/>
          </p:nvPr>
        </p:nvSpPr>
        <p:spPr>
          <a:xfrm>
            <a:off x="457200" y="1184800"/>
            <a:ext cx="8229600" cy="52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940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n-U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Irsko (Dublin,</a:t>
            </a:r>
            <a:r>
              <a:rPr lang="en-US" sz="2700"/>
              <a:t> </a:t>
            </a:r>
            <a:r>
              <a:rPr b="0" i="0" lang="en-U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Sligo, Cork, </a:t>
            </a:r>
            <a:r>
              <a:rPr lang="en-US" sz="2700"/>
              <a:t>Mallow</a:t>
            </a:r>
            <a:r>
              <a:rPr b="0" i="0" lang="en-U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700"/>
          </a:p>
          <a:p>
            <a:pPr indent="-27940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n-U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Španělsko (Malaga, </a:t>
            </a:r>
            <a:r>
              <a:rPr lang="en-US" sz="2700"/>
              <a:t>Valencie, Alicante</a:t>
            </a:r>
            <a:r>
              <a:rPr b="0" i="0" lang="en-U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700"/>
          </a:p>
          <a:p>
            <a:pPr indent="-27940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700"/>
              <a:t>přes 90 </a:t>
            </a:r>
            <a:r>
              <a:rPr b="0" i="0" lang="en-U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studentů</a:t>
            </a:r>
            <a:endParaRPr sz="2700"/>
          </a:p>
          <a:p>
            <a:pPr indent="-27940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700"/>
              <a:t>pracovní stáže</a:t>
            </a:r>
            <a:r>
              <a:rPr b="0" i="0" lang="en-U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na 1 měsíc</a:t>
            </a:r>
            <a:r>
              <a:rPr lang="en-US" sz="2700"/>
              <a:t> a</a:t>
            </a:r>
            <a:r>
              <a:rPr b="0" i="0" lang="en-U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na 3 měsíce</a:t>
            </a:r>
            <a:endParaRPr sz="2700"/>
          </a:p>
          <a:p>
            <a:pPr indent="-279400" lvl="1" marL="742950" rtl="0" algn="l">
              <a:spcBef>
                <a:spcPts val="56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praxe v oblasti </a:t>
            </a:r>
            <a:r>
              <a:rPr lang="en-US" sz="2700"/>
              <a:t>administrativy, obchodu, služeb, účetnictví, daní, marketingu a cestovního ruchu, a to ve veřejném i soukromém sektoru</a:t>
            </a:r>
            <a:endParaRPr b="0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g152dbb540b3_2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8450" y="5807075"/>
            <a:ext cx="1804988" cy="101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152dbb540b3_2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152dbb540b3_2_6"/>
          <p:cNvPicPr preferRelativeResize="0"/>
          <p:nvPr/>
        </p:nvPicPr>
        <p:blipFill rotWithShape="1">
          <a:blip r:embed="rId5">
            <a:alphaModFix/>
          </a:blip>
          <a:srcRect b="16565" l="0" r="0" t="16558"/>
          <a:stretch/>
        </p:blipFill>
        <p:spPr>
          <a:xfrm>
            <a:off x="457200" y="4632575"/>
            <a:ext cx="3019424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152dbb540b3_2_6"/>
          <p:cNvPicPr preferRelativeResize="0"/>
          <p:nvPr/>
        </p:nvPicPr>
        <p:blipFill rotWithShape="1">
          <a:blip r:embed="rId6">
            <a:alphaModFix/>
          </a:blip>
          <a:srcRect b="28931" l="0" r="0" t="28931"/>
          <a:stretch/>
        </p:blipFill>
        <p:spPr>
          <a:xfrm>
            <a:off x="3593850" y="4632575"/>
            <a:ext cx="2695575" cy="151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152dbb540b3_2_6"/>
          <p:cNvPicPr preferRelativeResize="0"/>
          <p:nvPr/>
        </p:nvPicPr>
        <p:blipFill rotWithShape="1">
          <a:blip r:embed="rId7">
            <a:alphaModFix/>
          </a:blip>
          <a:srcRect b="25052" l="0" r="0" t="25052"/>
          <a:stretch/>
        </p:blipFill>
        <p:spPr>
          <a:xfrm>
            <a:off x="6466000" y="4626225"/>
            <a:ext cx="2295528" cy="152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f845a5d776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f845a5d776_0_0"/>
          <p:cNvSpPr txBox="1"/>
          <p:nvPr>
            <p:ph type="title"/>
          </p:nvPr>
        </p:nvSpPr>
        <p:spPr>
          <a:xfrm>
            <a:off x="457200" y="274637"/>
            <a:ext cx="8228100" cy="11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35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1" lang="en-US"/>
              <a:t>eTwinning projekty</a:t>
            </a:r>
            <a:endParaRPr/>
          </a:p>
        </p:txBody>
      </p:sp>
      <p:sp>
        <p:nvSpPr>
          <p:cNvPr id="199" name="Google Shape;199;gf845a5d776_0_0"/>
          <p:cNvSpPr txBox="1"/>
          <p:nvPr/>
        </p:nvSpPr>
        <p:spPr>
          <a:xfrm>
            <a:off x="70650" y="1152975"/>
            <a:ext cx="9001200" cy="67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mezinárodní projekty v anglickém jazyce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</a:rPr>
              <a:t>Lost&amp;Found in P@ndemia</a:t>
            </a: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</a:rPr>
              <a:t>Think Outside</a:t>
            </a: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Itálie, Tahiti, Česká republika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</a:rPr>
              <a:t>W@ze to Work</a:t>
            </a: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Německo, Česká republika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 </a:t>
            </a:r>
            <a:r>
              <a:rPr b="1" lang="en-US" sz="2800">
                <a:solidFill>
                  <a:schemeClr val="dk1"/>
                </a:solidFill>
              </a:rPr>
              <a:t>e-nfluencers</a:t>
            </a:r>
            <a:r>
              <a:rPr lang="en-US" sz="2800">
                <a:solidFill>
                  <a:schemeClr val="dk1"/>
                </a:solidFill>
              </a:rPr>
              <a:t> - Itálie, Rumunsko, Réunion, Ukrajina, Česká republika  </a:t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Ocenění: 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Národní certifikáty kvality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Evropské certifikáty kvality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 Národní ceny eTwinning 2021</a:t>
            </a:r>
            <a:endParaRPr sz="2800">
              <a:solidFill>
                <a:schemeClr val="dk1"/>
              </a:solidFill>
            </a:endParaRPr>
          </a:p>
          <a:p>
            <a:pPr indent="-1778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 nominace na Cenu DZS 2021</a:t>
            </a:r>
            <a:endParaRPr sz="2800">
              <a:solidFill>
                <a:schemeClr val="dk1"/>
              </a:solidFill>
            </a:endParaRPr>
          </a:p>
          <a:p>
            <a:pPr indent="-1778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 Evropská jazyková cena Label </a:t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b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lh6.googleusercontent.com/GHdL3dHLDFHiHbVx-uc4Y2i-jrrvmtVQzj-t9wBBE3TfGE3LI2uV0oWdeFfNBgNzBWGURjR8Gz6CkQ13wX0tr30zYmDYpanHFTB_7-rk-phTtOa3ENtuPHmSaGx674d-gvLVwKRlrr8" id="200" name="Google Shape;200;gf845a5d776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42000" y="3644900"/>
            <a:ext cx="3044825" cy="304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5"/>
          <p:cNvSpPr txBox="1"/>
          <p:nvPr>
            <p:ph type="title"/>
          </p:nvPr>
        </p:nvSpPr>
        <p:spPr>
          <a:xfrm>
            <a:off x="457200" y="274637"/>
            <a:ext cx="8228012" cy="1144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35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1" lang="en-US"/>
              <a:t>Think Outside</a:t>
            </a:r>
            <a:endParaRPr/>
          </a:p>
        </p:txBody>
      </p:sp>
      <p:sp>
        <p:nvSpPr>
          <p:cNvPr id="208" name="Google Shape;208;p15"/>
          <p:cNvSpPr txBox="1"/>
          <p:nvPr/>
        </p:nvSpPr>
        <p:spPr>
          <a:xfrm>
            <a:off x="457200" y="1192175"/>
            <a:ext cx="84297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</a:rPr>
              <a:t>listopad 2020 - květen 2021</a:t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133 žáků z Itálie, Tahiti a České republiky</a:t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cíl: </a:t>
            </a:r>
            <a:r>
              <a:rPr lang="en-US" sz="2800">
                <a:solidFill>
                  <a:schemeClr val="dk1"/>
                </a:solidFill>
              </a:rPr>
              <a:t>boj s předsudky vůči duševně nemocným lidem</a:t>
            </a: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1. úkol: průzkum 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2. úkol: plakát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3. úkol: </a:t>
            </a:r>
            <a:r>
              <a:rPr lang="en-US" sz="2400" u="sng">
                <a:solidFill>
                  <a:schemeClr val="hlink"/>
                </a:solidFill>
                <a:hlinkClick r:id="rId4"/>
              </a:rPr>
              <a:t>video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209" name="Google Shape;20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2500" y="2538112"/>
            <a:ext cx="3543575" cy="178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7125" y="4247975"/>
            <a:ext cx="1759925" cy="24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57037" y="4545375"/>
            <a:ext cx="3574505" cy="206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g152dbb540b3_1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475" y="539952"/>
            <a:ext cx="3920624" cy="269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152dbb540b3_1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9875" y="539950"/>
            <a:ext cx="3963198" cy="269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152dbb540b3_1_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125" y="3808525"/>
            <a:ext cx="3769974" cy="252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152dbb540b3_1_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9875" y="3808525"/>
            <a:ext cx="4063118" cy="25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152dbb540b3_1_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6375" y="2174450"/>
            <a:ext cx="2089824" cy="292574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2" name="Google Shape;222;g152dbb540b3_1_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900" y="2174450"/>
            <a:ext cx="2241446" cy="2925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"/>
          <p:cNvSpPr txBox="1"/>
          <p:nvPr>
            <p:ph idx="4294967295" type="title"/>
          </p:nvPr>
        </p:nvSpPr>
        <p:spPr>
          <a:xfrm>
            <a:off x="468312" y="188912"/>
            <a:ext cx="867568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Obchodní akademie Prostějov, Palackého 18</a:t>
            </a:r>
            <a:br>
              <a:rPr b="1" i="0" lang="en-US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GPS: 49°28'17.962"N, 17°6'26.252"E</a:t>
            </a:r>
            <a:endParaRPr/>
          </a:p>
        </p:txBody>
      </p:sp>
      <p:sp>
        <p:nvSpPr>
          <p:cNvPr id="66" name="Google Shape;66;p2"/>
          <p:cNvSpPr txBox="1"/>
          <p:nvPr>
            <p:ph idx="4294967295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28775"/>
            <a:ext cx="9144000" cy="4597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kola_web.jpg" id="68" name="Google Shape;6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3575" y="3644900"/>
            <a:ext cx="1116012" cy="906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g15371cd63f1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15371cd63f1_0_5"/>
          <p:cNvSpPr txBox="1"/>
          <p:nvPr>
            <p:ph type="title"/>
          </p:nvPr>
        </p:nvSpPr>
        <p:spPr>
          <a:xfrm>
            <a:off x="457200" y="274637"/>
            <a:ext cx="8228100" cy="11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35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1" lang="en-US"/>
              <a:t>Spolupráce s AFS</a:t>
            </a:r>
            <a:endParaRPr/>
          </a:p>
        </p:txBody>
      </p:sp>
      <p:sp>
        <p:nvSpPr>
          <p:cNvPr id="230" name="Google Shape;230;g15371cd63f1_0_5"/>
          <p:cNvSpPr txBox="1"/>
          <p:nvPr/>
        </p:nvSpPr>
        <p:spPr>
          <a:xfrm>
            <a:off x="76200" y="1409375"/>
            <a:ext cx="9001200" cy="3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</a:rPr>
              <a:t>realizace mezikulturních programů</a:t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</a:rPr>
              <a:t>v šk. roce 2022/2023 žákyně na půlroční pobyt z    Japonska a Argentiny</a:t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</a:rPr>
              <a:t>zapojení žákyně do výuky </a:t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</a:rPr>
              <a:t>budování vztahů mezi různými kulturami</a:t>
            </a: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volnočasové aktivity s žáky</a:t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b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g15371cd63f1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450" y="4737800"/>
            <a:ext cx="6245200" cy="188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28a4a3073d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28a4a3073d4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3850" y="0"/>
            <a:ext cx="6245200" cy="18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28a4a3073d4_0_0"/>
          <p:cNvPicPr preferRelativeResize="0"/>
          <p:nvPr/>
        </p:nvPicPr>
        <p:blipFill rotWithShape="1">
          <a:blip r:embed="rId5">
            <a:alphaModFix/>
          </a:blip>
          <a:srcRect b="34802" l="0" r="0" t="0"/>
          <a:stretch/>
        </p:blipFill>
        <p:spPr>
          <a:xfrm>
            <a:off x="320650" y="2220579"/>
            <a:ext cx="2697849" cy="3128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28a4a3073d4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4610188" y="1082038"/>
            <a:ext cx="2924325" cy="520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g28a4a3073d4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28a4a3073d4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3850" y="0"/>
            <a:ext cx="6245200" cy="18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28a4a3073d4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025" y="1659037"/>
            <a:ext cx="2697849" cy="479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28a4a3073d4_0_11"/>
          <p:cNvPicPr preferRelativeResize="0"/>
          <p:nvPr/>
        </p:nvPicPr>
        <p:blipFill rotWithShape="1">
          <a:blip r:embed="rId6">
            <a:alphaModFix/>
          </a:blip>
          <a:srcRect b="0" l="10623" r="11263" t="0"/>
          <a:stretch/>
        </p:blipFill>
        <p:spPr>
          <a:xfrm>
            <a:off x="4021775" y="2376850"/>
            <a:ext cx="4254349" cy="306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7"/>
          <p:cNvSpPr txBox="1"/>
          <p:nvPr>
            <p:ph type="title"/>
          </p:nvPr>
        </p:nvSpPr>
        <p:spPr>
          <a:xfrm>
            <a:off x="457200" y="274637"/>
            <a:ext cx="8228012" cy="1144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352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Daně j</a:t>
            </a:r>
            <a:r>
              <a:rPr b="1" i="1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(ak)</a:t>
            </a:r>
            <a:r>
              <a:rPr b="1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 na ně</a:t>
            </a:r>
            <a:endParaRPr/>
          </a:p>
        </p:txBody>
      </p:sp>
      <p:sp>
        <p:nvSpPr>
          <p:cNvPr id="257" name="Google Shape;257;p17"/>
          <p:cNvSpPr txBox="1"/>
          <p:nvPr/>
        </p:nvSpPr>
        <p:spPr>
          <a:xfrm>
            <a:off x="457200" y="1628775"/>
            <a:ext cx="84297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mezinárodní československý projekt eTwinning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</a:rPr>
              <a:t> d</a:t>
            </a: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uben - červen 2020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</a:rPr>
              <a:t> </a:t>
            </a: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žáci 2. ročníků  a 3.B OAPV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</a:rPr>
              <a:t> </a:t>
            </a: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celkem cca 60 studentů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b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twinspace.etwinning.net/files/collabspace/1/71/771/114771/images/bb8c88764_opt.jpg" id="258" name="Google Shape;25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6100" y="3327400"/>
            <a:ext cx="3965575" cy="3965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twinspace.etwinning.net/files/collabspace/1/71/771/114771/images/b86f42d50_opt.jpg" id="259" name="Google Shape;25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3648" y="3573016"/>
            <a:ext cx="2664296" cy="3152126"/>
          </a:xfrm>
          <a:prstGeom prst="roundRect">
            <a:avLst>
              <a:gd fmla="val 5370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8"/>
          <p:cNvSpPr txBox="1"/>
          <p:nvPr>
            <p:ph type="title"/>
          </p:nvPr>
        </p:nvSpPr>
        <p:spPr>
          <a:xfrm>
            <a:off x="457200" y="274637"/>
            <a:ext cx="8228012" cy="1144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352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Daně j</a:t>
            </a:r>
            <a:r>
              <a:rPr b="1" i="1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(ak)</a:t>
            </a:r>
            <a:r>
              <a:rPr b="1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 na ně</a:t>
            </a:r>
            <a:endParaRPr/>
          </a:p>
        </p:txBody>
      </p:sp>
      <p:sp>
        <p:nvSpPr>
          <p:cNvPr id="267" name="Google Shape;267;p18"/>
          <p:cNvSpPr txBox="1"/>
          <p:nvPr/>
        </p:nvSpPr>
        <p:spPr>
          <a:xfrm>
            <a:off x="457200" y="1844675"/>
            <a:ext cx="8429625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cíl: srovnání daňových systémů dvou zemí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celkem 5 online setkání v češtině a slovenštině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Marketah\Desktop\Screen 2.jpg" id="268" name="Google Shape;26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850" y="2924175"/>
            <a:ext cx="4451350" cy="263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8"/>
          <p:cNvSpPr txBox="1"/>
          <p:nvPr/>
        </p:nvSpPr>
        <p:spPr>
          <a:xfrm>
            <a:off x="323850" y="5819775"/>
            <a:ext cx="4451350" cy="646112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eTwinningové prostředí, ve kterém jsme pracovali!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Marketah\Desktop\Screnn 1.jpg" id="270" name="Google Shape;27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08550" y="2924175"/>
            <a:ext cx="3408362" cy="275113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8"/>
          <p:cNvSpPr txBox="1"/>
          <p:nvPr/>
        </p:nvSpPr>
        <p:spPr>
          <a:xfrm>
            <a:off x="4908550" y="5819775"/>
            <a:ext cx="3408362" cy="646112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Online diskuze na téma jaké máme daně!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9"/>
          <p:cNvSpPr txBox="1"/>
          <p:nvPr>
            <p:ph type="title"/>
          </p:nvPr>
        </p:nvSpPr>
        <p:spPr>
          <a:xfrm>
            <a:off x="457200" y="274637"/>
            <a:ext cx="8228012" cy="1144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352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Daně j</a:t>
            </a:r>
            <a:r>
              <a:rPr b="1" i="1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(ak)</a:t>
            </a:r>
            <a:r>
              <a:rPr b="1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 na ně</a:t>
            </a:r>
            <a:endParaRPr/>
          </a:p>
        </p:txBody>
      </p:sp>
      <p:pic>
        <p:nvPicPr>
          <p:cNvPr id="279" name="Google Shape;27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162" y="1171575"/>
            <a:ext cx="7812087" cy="551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5171e3de2f_2_0"/>
          <p:cNvSpPr txBox="1"/>
          <p:nvPr>
            <p:ph type="title"/>
          </p:nvPr>
        </p:nvSpPr>
        <p:spPr>
          <a:xfrm>
            <a:off x="456481" y="273629"/>
            <a:ext cx="8226600" cy="114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Reklamná agentúra -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kreatívne reklamy</a:t>
            </a:r>
            <a:endParaRPr/>
          </a:p>
        </p:txBody>
      </p:sp>
      <p:pic>
        <p:nvPicPr>
          <p:cNvPr id="286" name="Google Shape;286;g15171e3de2f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15171e3de2f_2_0"/>
          <p:cNvPicPr preferRelativeResize="0"/>
          <p:nvPr/>
        </p:nvPicPr>
        <p:blipFill rotWithShape="1">
          <a:blip r:embed="rId4">
            <a:alphaModFix/>
          </a:blip>
          <a:srcRect b="8403" l="17362" r="22370" t="18072"/>
          <a:stretch/>
        </p:blipFill>
        <p:spPr>
          <a:xfrm>
            <a:off x="827950" y="1621375"/>
            <a:ext cx="7420402" cy="50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Daně</a:t>
            </a:r>
            <a:endParaRPr/>
          </a:p>
        </p:txBody>
      </p:sp>
      <p:sp>
        <p:nvSpPr>
          <p:cNvPr id="293" name="Google Shape;293;p16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3. a 4. ročník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znalost základních daňových pojmů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charakteristika jednotlivých daní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práce s Daňovými zákony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zpracování daňových přiznání</a:t>
            </a:r>
            <a:endParaRPr/>
          </a:p>
        </p:txBody>
      </p:sp>
      <p:pic>
        <p:nvPicPr>
          <p:cNvPr id="294" name="Google Shape;29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5600" y="4365625"/>
            <a:ext cx="3381375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Ekonomika</a:t>
            </a:r>
            <a:endParaRPr/>
          </a:p>
        </p:txBody>
      </p:sp>
      <p:sp>
        <p:nvSpPr>
          <p:cNvPr id="301" name="Google Shape;301;p20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 celou dobu studia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základní ekonomické principy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hospodaření státu, firem a domácností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marketing a management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ekonomické výpočty</a:t>
            </a:r>
            <a:endParaRPr/>
          </a:p>
        </p:txBody>
      </p:sp>
      <p:pic>
        <p:nvPicPr>
          <p:cNvPr id="302" name="Google Shape;30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0062" y="4044950"/>
            <a:ext cx="3365500" cy="25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Účetnictví</a:t>
            </a:r>
            <a:endParaRPr/>
          </a:p>
        </p:txBody>
      </p:sp>
      <p:sp>
        <p:nvSpPr>
          <p:cNvPr id="309" name="Google Shape;309;p2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od 2. ročníku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právní úprava a účetní doklady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základní účetní operace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postupy účtování podnikatelů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vedení účetnictví</a:t>
            </a:r>
            <a:endParaRPr/>
          </a:p>
          <a:p>
            <a:pPr indent="-1651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Výsledek obrázku pro účetnictví" id="310" name="Google Shape;310;p21"/>
          <p:cNvSpPr txBox="1"/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9700" y="4160837"/>
            <a:ext cx="3467100" cy="2306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873e6769e1_0_4"/>
          <p:cNvSpPr txBox="1"/>
          <p:nvPr/>
        </p:nvSpPr>
        <p:spPr>
          <a:xfrm>
            <a:off x="509400" y="349025"/>
            <a:ext cx="80844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/>
              <a:t>JSME VÍC NEŽ OBCHODNÍ AKADEMIE!</a:t>
            </a:r>
            <a:endParaRPr b="1"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Našim společným cílem je spokojený absolvent, slušný člověk, odborník s cizími jazyky v malíčku a s věčnou chutí dál se vzdělávat.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Jak toho chceme dosáhnout?</a:t>
            </a:r>
            <a:endParaRPr b="1"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arenR"/>
            </a:pPr>
            <a:r>
              <a:rPr lang="en-US" sz="1700"/>
              <a:t>společně stráveným časem v přátelské atmosféře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arenR"/>
            </a:pPr>
            <a:r>
              <a:rPr lang="en-US" sz="1700"/>
              <a:t>ideální směsí odbornosti a praktického života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arenR"/>
            </a:pPr>
            <a:r>
              <a:rPr lang="en-US" sz="1700"/>
              <a:t>individuálním přístupem i mimo problémové situace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arenR"/>
            </a:pPr>
            <a:r>
              <a:rPr lang="en-US" sz="1700"/>
              <a:t>důrazem na osobní rozvoj každého žáka</a:t>
            </a:r>
            <a:endParaRPr sz="1700"/>
          </a:p>
        </p:txBody>
      </p:sp>
      <p:pic>
        <p:nvPicPr>
          <p:cNvPr id="76" name="Google Shape;76;g1873e6769e1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9100" y="5018500"/>
            <a:ext cx="5187200" cy="14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Písemná a elektronická </a:t>
            </a:r>
            <a:br>
              <a:rPr b="1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komunikace</a:t>
            </a:r>
            <a:endParaRPr/>
          </a:p>
        </p:txBody>
      </p:sp>
      <p:sp>
        <p:nvSpPr>
          <p:cNvPr descr="Výsledek obrázku pro ekonomika" id="318" name="Google Shape;318;p22"/>
          <p:cNvSpPr txBox="1"/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0012" y="4508500"/>
            <a:ext cx="3376612" cy="22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2"/>
          <p:cNvSpPr txBox="1"/>
          <p:nvPr/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 1. až 3. ročníku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psát na klávesnici PC všemi deseti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psát rychle a správně bez chyb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ovládat „poslepu“ numerickou klávesnici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používat normu písemností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psát různé druhy dopisů srozumitelně a bez chyb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organizujeme státní zkoušky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Hospodářský zeměpis</a:t>
            </a:r>
            <a:endParaRPr/>
          </a:p>
        </p:txBody>
      </p:sp>
      <p:sp>
        <p:nvSpPr>
          <p:cNvPr id="327" name="Google Shape;327;p23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 1. a 2. ročníku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geografické aspekty světové ekonomiky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čtení a použití map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fungování a vztahy lidské společnosti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aktuální problémy a dění ve světě</a:t>
            </a:r>
            <a:endParaRPr b="0" i="0" sz="2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Calibri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terénní cvičení v přírodě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Calibri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geografické exkurze (Finsko)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www.mapy-stiefel.cz/images/big/mapa_sveta_X14400.jpg" id="328" name="Google Shape;32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91400" y="4055000"/>
            <a:ext cx="4052125" cy="261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2700" y="3556350"/>
            <a:ext cx="9525" cy="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7b3d6656e6_0_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Tělesná výchova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g17b3d6656e6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6150"/>
            <a:ext cx="3989898" cy="299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17b3d6656e6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7925" y="1116388"/>
            <a:ext cx="3828876" cy="305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17b3d6656e6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186450"/>
            <a:ext cx="3993924" cy="267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17b3d6656e6_0_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7925" y="4186450"/>
            <a:ext cx="3828876" cy="26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17b3d6656e6_0_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Praxe žáků</a:t>
            </a:r>
            <a:endParaRPr/>
          </a:p>
        </p:txBody>
      </p:sp>
      <p:sp>
        <p:nvSpPr>
          <p:cNvPr id="347" name="Google Shape;347;p24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 2. a 3. ročníku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 firmách a veřejných institucích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cvičné firmy</a:t>
            </a:r>
            <a:endParaRPr/>
          </a:p>
        </p:txBody>
      </p:sp>
      <p:pic>
        <p:nvPicPr>
          <p:cNvPr id="348" name="Google Shape;34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9475" y="3041650"/>
            <a:ext cx="5724525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Praxe žáků</a:t>
            </a:r>
            <a:endParaRPr/>
          </a:p>
        </p:txBody>
      </p:sp>
      <p:pic>
        <p:nvPicPr>
          <p:cNvPr id="355" name="Google Shape;35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762" y="1268412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Studentská firma</a:t>
            </a:r>
            <a:endParaRPr/>
          </a:p>
        </p:txBody>
      </p:sp>
      <p:sp>
        <p:nvSpPr>
          <p:cNvPr id="362" name="Google Shape;362;p26"/>
          <p:cNvSpPr txBox="1"/>
          <p:nvPr>
            <p:ph idx="1" type="body"/>
          </p:nvPr>
        </p:nvSpPr>
        <p:spPr>
          <a:xfrm>
            <a:off x="442912" y="1341437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en-US" sz="3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Třeťáci podnikají </a:t>
            </a:r>
            <a:endParaRPr/>
          </a:p>
          <a:p>
            <a:pPr indent="-342900" lvl="0" marL="34290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Umožníme Ti</a:t>
            </a: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vyzkoušet si podnikání „od A do Z“ Jako ve skutečné firmě!!</a:t>
            </a:r>
            <a:endParaRPr/>
          </a:p>
        </p:txBody>
      </p:sp>
      <p:pic>
        <p:nvPicPr>
          <p:cNvPr descr="F:\skola\JUNIOR\JA Firmy\Nove_logo -JA Czech.jpg" id="363" name="Google Shape;36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012" y="4221162"/>
            <a:ext cx="8407400" cy="299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52c28b91cc_0_1"/>
          <p:cNvSpPr txBox="1"/>
          <p:nvPr>
            <p:ph type="title"/>
          </p:nvPr>
        </p:nvSpPr>
        <p:spPr>
          <a:xfrm>
            <a:off x="457200" y="440412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IKAP OK II - zapojení </a:t>
            </a:r>
            <a:endParaRPr sz="3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v projektu podpory podnikavosti</a:t>
            </a:r>
            <a:endParaRPr sz="3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1" name="Google Shape;371;g152c28b91cc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9425" y="1994925"/>
            <a:ext cx="596265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152c28b91cc_0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7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960000">
            <a:off x="-173250" y="307562"/>
            <a:ext cx="3775075" cy="5335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">
            <a:off x="3317337" y="1211948"/>
            <a:ext cx="6032499" cy="402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Podnikání v praxi od A do Z</a:t>
            </a:r>
            <a:endParaRPr/>
          </a:p>
        </p:txBody>
      </p:sp>
      <p:pic>
        <p:nvPicPr>
          <p:cNvPr descr="https://scontent-vie1-1.xx.fbcdn.net/t31.0-8/13701035_1245897242095871_3491007711940619288_o.jpg" id="386" name="Google Shape;38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7637"/>
            <a:ext cx="9144000" cy="566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9"/>
          <p:cNvSpPr txBox="1"/>
          <p:nvPr>
            <p:ph type="title"/>
          </p:nvPr>
        </p:nvSpPr>
        <p:spPr>
          <a:xfrm>
            <a:off x="-1418225" y="488125"/>
            <a:ext cx="108408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</a:pPr>
            <a:r>
              <a:rPr b="1" lang="en-US" sz="3400"/>
              <a:t>FINANČNÍ PORADENSTVÍ</a:t>
            </a:r>
            <a:r>
              <a:rPr b="1" i="0" lang="en-US" sz="3400" u="none">
                <a:solidFill>
                  <a:schemeClr val="dk2"/>
                </a:solidFill>
              </a:rPr>
              <a:t> </a:t>
            </a:r>
            <a:b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393" name="Google Shape;393;p29"/>
          <p:cNvSpPr txBox="1"/>
          <p:nvPr>
            <p:ph idx="1" type="body"/>
          </p:nvPr>
        </p:nvSpPr>
        <p:spPr>
          <a:xfrm>
            <a:off x="457200" y="14623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/>
              <a:t>Cílem je žákům prohloubit znalosti z oblasti </a:t>
            </a:r>
            <a:r>
              <a:rPr b="1" lang="en-US" sz="2800"/>
              <a:t>finanční gramotnosti:</a:t>
            </a:r>
            <a:endParaRPr b="1" sz="28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hospodaření domácnosti a osobní finance</a:t>
            </a:r>
            <a:endParaRPr sz="28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bankovní produkty – spořící i úvěrové</a:t>
            </a:r>
            <a:endParaRPr sz="28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pojistné produkty – výběr vhodného pojištění</a:t>
            </a:r>
            <a:endParaRPr sz="28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investování</a:t>
            </a:r>
            <a:endParaRPr sz="2800"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t/>
            </a:r>
            <a:endParaRPr sz="2800"/>
          </a:p>
          <a:p>
            <a:pPr indent="-342900" lvl="0" marL="34290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34290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8025" y="23711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2.wp.com/hrmag.cz/wp-content/uploads/2016/02/HRmag_101.jpg?resize=777%2C437" id="395" name="Google Shape;39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950" y="4437062"/>
            <a:ext cx="4535487" cy="2551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ůměrná mzda v bankovnictví a pojišťovnictví přesahuje 54 tisíc korun (ilustrační foto)." id="396" name="Google Shape;396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78362" y="4437062"/>
            <a:ext cx="5365750" cy="257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g1873e6769e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3850" y="768475"/>
            <a:ext cx="6084474" cy="598575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g1873e6769e1_0_0"/>
          <p:cNvSpPr txBox="1"/>
          <p:nvPr/>
        </p:nvSpPr>
        <p:spPr>
          <a:xfrm>
            <a:off x="566000" y="245275"/>
            <a:ext cx="8282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/>
              <a:t>Filozofie naší školy - 7 návyků skutečně efektivních lidí</a:t>
            </a:r>
            <a:endParaRPr b="1" sz="22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0"/>
          <p:cNvSpPr txBox="1"/>
          <p:nvPr>
            <p:ph type="title"/>
          </p:nvPr>
        </p:nvSpPr>
        <p:spPr>
          <a:xfrm>
            <a:off x="457200" y="449262"/>
            <a:ext cx="8229600" cy="11509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2"/>
                </a:solidFill>
              </a:rPr>
              <a:t>PROVOZ OBCHODU</a:t>
            </a:r>
            <a:b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402" name="Google Shape;402;p30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cílem je poskytnout žákům odborné kompetence potřebné pro jejich uplatnění v pozici jako </a:t>
            </a: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obchodník</a:t>
            </a: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nebo </a:t>
            </a: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manažer prodejní jednotky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získání poznatků a vědomostí: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prodejních jednotkách, nákupu zboží, předprodejní přípravě, skladování zboží, zbožíznalství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formách a organizaci prodeje, psychologii prodeje, propagaci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zásady pro kvalitní přístup k zákazníkovi poprodejními službami </a:t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3" name="Google Shape;40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1"/>
          <p:cNvSpPr txBox="1"/>
          <p:nvPr>
            <p:ph type="title"/>
          </p:nvPr>
        </p:nvSpPr>
        <p:spPr>
          <a:xfrm>
            <a:off x="457200" y="449262"/>
            <a:ext cx="8229600" cy="11509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2"/>
                </a:solidFill>
              </a:rPr>
              <a:t>APLIKOVANÉ ÚČETNICTVÍ</a:t>
            </a:r>
            <a:b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409" name="Google Shape;409;p3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cílem je praktické použití teoretických znalostí získaných v předmětu účetnictví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 součástí praktické maturitní zkoušky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žáci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aktivně zpracovávají účetnictví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využívají účetní software POHODA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vyhotovují, třídí, vyhodnocují a zpracovávají účetní doklady v agendách pokladna, banka, závazky, majetek, zásoby a mzdy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6075" y="5661025"/>
            <a:ext cx="3005137" cy="11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" y="4005262"/>
            <a:ext cx="8496300" cy="309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Obchodní akademie Prostějov</a:t>
            </a:r>
            <a:endParaRPr/>
          </a:p>
        </p:txBody>
      </p:sp>
      <p:sp>
        <p:nvSpPr>
          <p:cNvPr id="418" name="Google Shape;418;p33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Char char="•"/>
            </a:pPr>
            <a:r>
              <a:rPr b="1" i="0" lang="en-US" sz="3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Studium je bezplatné</a:t>
            </a:r>
            <a:r>
              <a:rPr b="0" i="0" lang="en-US" sz="3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 výjimkou nákupu učebnic a učebních pomůcek)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Char char="•"/>
            </a:pPr>
            <a:r>
              <a:rPr b="0" i="0" lang="en-US" sz="3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 škole studuje přes 2</a:t>
            </a:r>
            <a:r>
              <a:rPr lang="en-US" sz="35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0" i="0" lang="en-US" sz="3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 žáků v 8 třídách denního studia</a:t>
            </a:r>
            <a:endParaRPr/>
          </a:p>
          <a:p>
            <a:pPr indent="-120650" lvl="0" marL="3429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t/>
            </a:r>
            <a:endParaRPr b="0" i="0" sz="35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g152f47ef2b8_0_0"/>
          <p:cNvPicPr preferRelativeResize="0"/>
          <p:nvPr/>
        </p:nvPicPr>
        <p:blipFill rotWithShape="1">
          <a:blip r:embed="rId3">
            <a:alphaModFix/>
          </a:blip>
          <a:srcRect b="32702" l="0" r="34768" t="15562"/>
          <a:stretch/>
        </p:blipFill>
        <p:spPr>
          <a:xfrm>
            <a:off x="1151499" y="1440025"/>
            <a:ext cx="6975901" cy="447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152f47ef2b8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52f47ef2b8_2_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/>
              <a:t>Zastupitelstvo mládeže Olomouckého kraje</a:t>
            </a:r>
            <a:endParaRPr sz="4200"/>
          </a:p>
        </p:txBody>
      </p:sp>
      <p:pic>
        <p:nvPicPr>
          <p:cNvPr id="433" name="Google Shape;433;g152f47ef2b8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152f47ef2b8_2_0"/>
          <p:cNvPicPr preferRelativeResize="0"/>
          <p:nvPr/>
        </p:nvPicPr>
        <p:blipFill rotWithShape="1">
          <a:blip r:embed="rId4">
            <a:alphaModFix/>
          </a:blip>
          <a:srcRect b="21410" l="30662" r="29338" t="23151"/>
          <a:stretch/>
        </p:blipFill>
        <p:spPr>
          <a:xfrm>
            <a:off x="2247950" y="1522850"/>
            <a:ext cx="4361424" cy="483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7a04c1869e_0_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Google Shape;440;g17a04c1869e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g17a04c1869e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275" y="1166813"/>
            <a:ext cx="8553450" cy="452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7a04c1869e_0_1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Určete osobnost vyobrazenou na bankovce o hodnotě 1 000 Kč: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B. Smetana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b)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E. Destinová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T. G. Masaryk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d)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F. Palacký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g17a04c1869e_0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g17a04c1869e_0_16"/>
          <p:cNvSpPr txBox="1"/>
          <p:nvPr/>
        </p:nvSpPr>
        <p:spPr>
          <a:xfrm>
            <a:off x="852550" y="576725"/>
            <a:ext cx="5892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Ukázka ze soutěžního testu</a:t>
            </a:r>
            <a:endParaRPr b="1" sz="3200"/>
          </a:p>
        </p:txBody>
      </p:sp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7"/>
          <p:cNvSpPr txBox="1"/>
          <p:nvPr>
            <p:ph type="title"/>
          </p:nvPr>
        </p:nvSpPr>
        <p:spPr>
          <a:xfrm>
            <a:off x="488950" y="2781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</a:pPr>
            <a:r>
              <a:rPr b="0" i="0" lang="en-US" sz="60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 VÁS ČEKÁ?</a:t>
            </a:r>
            <a:endParaRPr/>
          </a:p>
        </p:txBody>
      </p:sp>
      <p:sp>
        <p:nvSpPr>
          <p:cNvPr id="454" name="Google Shape;454;p37"/>
          <p:cNvSpPr txBox="1"/>
          <p:nvPr>
            <p:ph idx="1" type="body"/>
          </p:nvPr>
        </p:nvSpPr>
        <p:spPr>
          <a:xfrm>
            <a:off x="293687" y="4149725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9"/>
          <p:cNvSpPr txBox="1"/>
          <p:nvPr>
            <p:ph type="title"/>
          </p:nvPr>
        </p:nvSpPr>
        <p:spPr>
          <a:xfrm>
            <a:off x="280987" y="2603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Adaptační kurz</a:t>
            </a:r>
            <a:endParaRPr/>
          </a:p>
        </p:txBody>
      </p:sp>
      <p:sp>
        <p:nvSpPr>
          <p:cNvPr id="461" name="Google Shape;461;p39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scontent.xx.fbcdn.net/t31.0-8/14257751_1291374210881507_8666035432363487797_o.jpg" id="462" name="Google Shape;46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1268412"/>
            <a:ext cx="8147050" cy="611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1"/>
          <p:cNvSpPr txBox="1"/>
          <p:nvPr>
            <p:ph type="title"/>
          </p:nvPr>
        </p:nvSpPr>
        <p:spPr>
          <a:xfrm>
            <a:off x="280987" y="2603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Adaptační kurz</a:t>
            </a:r>
            <a:endParaRPr/>
          </a:p>
        </p:txBody>
      </p:sp>
      <p:pic>
        <p:nvPicPr>
          <p:cNvPr id="469" name="Google Shape;46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89725"/>
            <a:ext cx="9079173" cy="556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Obchodní akademie Prostějov</a:t>
            </a:r>
            <a:endParaRPr/>
          </a:p>
        </p:txBody>
      </p:sp>
      <p:sp>
        <p:nvSpPr>
          <p:cNvPr id="89" name="Google Shape;89;p3"/>
          <p:cNvSpPr txBox="1"/>
          <p:nvPr>
            <p:ph idx="1" type="body"/>
          </p:nvPr>
        </p:nvSpPr>
        <p:spPr>
          <a:xfrm>
            <a:off x="468312" y="1600200"/>
            <a:ext cx="8675687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i="0" lang="en-US" sz="3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Nabízí přípravu: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b="1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 maturitní zkoušce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b="1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 uplatnění absolventů v praxi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b="1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 přijímacímu řízení na vysoké školy</a:t>
            </a:r>
            <a:endParaRPr/>
          </a:p>
          <a:p>
            <a:pPr indent="-82550" lvl="1" marL="74295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t/>
            </a:r>
            <a:endParaRPr b="1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" lvl="1" marL="74295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t/>
            </a:r>
            <a:endParaRPr b="1" i="0" sz="3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1" marL="7429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12" y="4076700"/>
            <a:ext cx="8210550" cy="294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6"/>
          <p:cNvSpPr txBox="1"/>
          <p:nvPr>
            <p:ph type="title"/>
          </p:nvPr>
        </p:nvSpPr>
        <p:spPr>
          <a:xfrm>
            <a:off x="280987" y="2603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Výlety - Praha</a:t>
            </a:r>
            <a:endParaRPr/>
          </a:p>
        </p:txBody>
      </p:sp>
      <p:pic>
        <p:nvPicPr>
          <p:cNvPr descr="https://scontent.xx.fbcdn.net/t31.0-8/14468436_1301673513184910_4252749442202617211_o.jpg" id="476" name="Google Shape;47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187" y="1173162"/>
            <a:ext cx="7697787" cy="5773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0"/>
          <p:cNvSpPr txBox="1"/>
          <p:nvPr>
            <p:ph type="title"/>
          </p:nvPr>
        </p:nvSpPr>
        <p:spPr>
          <a:xfrm>
            <a:off x="280987" y="2603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Školní soutěže</a:t>
            </a:r>
            <a:endParaRPr/>
          </a:p>
        </p:txBody>
      </p:sp>
      <p:sp>
        <p:nvSpPr>
          <p:cNvPr id="483" name="Google Shape;483;p50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68412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1"/>
          <p:cNvSpPr txBox="1"/>
          <p:nvPr>
            <p:ph type="title"/>
          </p:nvPr>
        </p:nvSpPr>
        <p:spPr>
          <a:xfrm>
            <a:off x="280987" y="2603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Školní soutěže</a:t>
            </a:r>
            <a:endParaRPr/>
          </a:p>
        </p:txBody>
      </p:sp>
      <p:sp>
        <p:nvSpPr>
          <p:cNvPr id="491" name="Google Shape;491;p5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2" name="Google Shape;49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33475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2"/>
          <p:cNvSpPr txBox="1"/>
          <p:nvPr>
            <p:ph type="title"/>
          </p:nvPr>
        </p:nvSpPr>
        <p:spPr>
          <a:xfrm>
            <a:off x="0" y="2746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Lyžařský a snowboardový kurz</a:t>
            </a:r>
            <a:endParaRPr/>
          </a:p>
        </p:txBody>
      </p:sp>
      <p:pic>
        <p:nvPicPr>
          <p:cNvPr id="499" name="Google Shape;49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450" y="1277600"/>
            <a:ext cx="8337577" cy="542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3"/>
          <p:cNvSpPr txBox="1"/>
          <p:nvPr>
            <p:ph type="title"/>
          </p:nvPr>
        </p:nvSpPr>
        <p:spPr>
          <a:xfrm>
            <a:off x="0" y="2746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Lyžařský a snowboardový kurz</a:t>
            </a:r>
            <a:endParaRPr/>
          </a:p>
        </p:txBody>
      </p:sp>
      <p:pic>
        <p:nvPicPr>
          <p:cNvPr id="506" name="Google Shape;50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00" y="1287025"/>
            <a:ext cx="4281250" cy="546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9450" y="1287025"/>
            <a:ext cx="4357373" cy="5467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Sportovně vodácký kurz</a:t>
            </a: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514" name="Google Shape;51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96975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0"/>
          <p:cNvSpPr txBox="1"/>
          <p:nvPr/>
        </p:nvSpPr>
        <p:spPr>
          <a:xfrm>
            <a:off x="468312" y="4048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Sportovně vodácký kurz</a:t>
            </a:r>
            <a:r>
              <a:rPr b="0" i="0" lang="en-US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Google Shape;521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2225" y="1096962"/>
            <a:ext cx="9353550" cy="7015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Vánoční volejbalový turnaj</a:t>
            </a:r>
            <a:endParaRPr/>
          </a:p>
        </p:txBody>
      </p:sp>
      <p:pic>
        <p:nvPicPr>
          <p:cNvPr id="528" name="Google Shape;528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68412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Vánoční volejbalový turnaj</a:t>
            </a:r>
            <a:endParaRPr/>
          </a:p>
        </p:txBody>
      </p:sp>
      <p:pic>
        <p:nvPicPr>
          <p:cNvPr id="535" name="Google Shape;53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0" y="1268402"/>
            <a:ext cx="4571999" cy="558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5"/>
          <p:cNvSpPr txBox="1"/>
          <p:nvPr>
            <p:ph type="title"/>
          </p:nvPr>
        </p:nvSpPr>
        <p:spPr>
          <a:xfrm>
            <a:off x="280987" y="2603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Taneční - Věneček</a:t>
            </a:r>
            <a:endParaRPr/>
          </a:p>
        </p:txBody>
      </p:sp>
      <p:pic>
        <p:nvPicPr>
          <p:cNvPr id="542" name="Google Shape;542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8887" y="1268412"/>
            <a:ext cx="6405562" cy="558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7a04c1869e_0_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Obchodní akademie Prostějov</a:t>
            </a:r>
            <a:endParaRPr/>
          </a:p>
        </p:txBody>
      </p:sp>
      <p:sp>
        <p:nvSpPr>
          <p:cNvPr id="97" name="Google Shape;97;g17a04c1869e_0_0"/>
          <p:cNvSpPr txBox="1"/>
          <p:nvPr>
            <p:ph idx="1" type="body"/>
          </p:nvPr>
        </p:nvSpPr>
        <p:spPr>
          <a:xfrm>
            <a:off x="457200" y="1268412"/>
            <a:ext cx="8424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i="0" lang="en-US" sz="3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Máme: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dlouholetou zkušenost ve vzdělávání budoucích ekonomů, právníků, bankovních a finančních poradců, managerů, podnikatelů, účetních,…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výborné výsledky u maturitní zkoušky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vysokou úspěšnost absolventů v přijetí na vysoké školy</a:t>
            </a:r>
            <a:endParaRPr/>
          </a:p>
          <a:p>
            <a:pPr indent="-1333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2550" lvl="1" marL="74295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t/>
            </a:r>
            <a:endParaRPr b="1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" lvl="1" marL="74295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t/>
            </a:r>
            <a:endParaRPr b="1" i="0" sz="3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1" marL="7429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g17a04c1869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662" y="3894037"/>
            <a:ext cx="8281988" cy="280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17a04c1869e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6"/>
          <p:cNvSpPr txBox="1"/>
          <p:nvPr>
            <p:ph type="title"/>
          </p:nvPr>
        </p:nvSpPr>
        <p:spPr>
          <a:xfrm>
            <a:off x="280987" y="2603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Maturitní ples</a:t>
            </a:r>
            <a:endParaRPr/>
          </a:p>
        </p:txBody>
      </p:sp>
      <p:sp>
        <p:nvSpPr>
          <p:cNvPr id="549" name="Google Shape;549;p66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0" name="Google Shape;55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68412"/>
            <a:ext cx="9144000" cy="6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67"/>
          <p:cNvSpPr txBox="1"/>
          <p:nvPr>
            <p:ph type="title"/>
          </p:nvPr>
        </p:nvSpPr>
        <p:spPr>
          <a:xfrm>
            <a:off x="280987" y="2603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Majáles</a:t>
            </a:r>
            <a:endParaRPr/>
          </a:p>
        </p:txBody>
      </p:sp>
      <p:sp>
        <p:nvSpPr>
          <p:cNvPr id="557" name="Google Shape;557;p67"/>
          <p:cNvSpPr txBox="1"/>
          <p:nvPr>
            <p:ph idx="1" type="body"/>
          </p:nvPr>
        </p:nvSpPr>
        <p:spPr>
          <a:xfrm>
            <a:off x="2806700" y="6426200"/>
            <a:ext cx="6480175" cy="3313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scontent.xx.fbcdn.net/t31.0-8/s960x960/13131300_1196632893688973_971180301152796882_o.jpg" id="558" name="Google Shape;558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1050" y="1196975"/>
            <a:ext cx="4800600" cy="7199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8"/>
          <p:cNvSpPr txBox="1"/>
          <p:nvPr>
            <p:ph type="title"/>
          </p:nvPr>
        </p:nvSpPr>
        <p:spPr>
          <a:xfrm>
            <a:off x="280987" y="2603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Majáles</a:t>
            </a:r>
            <a:endParaRPr/>
          </a:p>
        </p:txBody>
      </p:sp>
      <p:sp>
        <p:nvSpPr>
          <p:cNvPr id="565" name="Google Shape;565;p68"/>
          <p:cNvSpPr txBox="1"/>
          <p:nvPr>
            <p:ph idx="1" type="body"/>
          </p:nvPr>
        </p:nvSpPr>
        <p:spPr>
          <a:xfrm>
            <a:off x="2806700" y="6426200"/>
            <a:ext cx="6480175" cy="3313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6" name="Google Shape;56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75"/>
            <a:ext cx="9144001" cy="552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Belgie, Brusel 2018</a:t>
            </a:r>
            <a:endParaRPr/>
          </a:p>
        </p:txBody>
      </p:sp>
      <p:pic>
        <p:nvPicPr>
          <p:cNvPr id="573" name="Google Shape;573;p6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925" y="1268412"/>
            <a:ext cx="8820150" cy="5897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7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Belgie, Brusel 2018</a:t>
            </a:r>
            <a:endParaRPr/>
          </a:p>
        </p:txBody>
      </p:sp>
      <p:pic>
        <p:nvPicPr>
          <p:cNvPr id="579" name="Google Shape;579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79512"/>
            <a:ext cx="9182100" cy="613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Německo, Berlín 2018</a:t>
            </a:r>
            <a:endParaRPr/>
          </a:p>
        </p:txBody>
      </p:sp>
      <p:pic>
        <p:nvPicPr>
          <p:cNvPr id="585" name="Google Shape;585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84312"/>
            <a:ext cx="9144000" cy="513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3"/>
          <p:cNvSpPr txBox="1"/>
          <p:nvPr/>
        </p:nvSpPr>
        <p:spPr>
          <a:xfrm>
            <a:off x="250825" y="188912"/>
            <a:ext cx="8569325" cy="10080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Anglie, Londýn 2018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1" name="Google Shape;591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7" y="1233487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16462" y="1233487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4"/>
          <p:cNvSpPr txBox="1"/>
          <p:nvPr/>
        </p:nvSpPr>
        <p:spPr>
          <a:xfrm>
            <a:off x="250825" y="188912"/>
            <a:ext cx="8569325" cy="10080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Anglie, Londýn 2018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" name="Google Shape;59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412875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5"/>
          <p:cNvSpPr txBox="1"/>
          <p:nvPr/>
        </p:nvSpPr>
        <p:spPr>
          <a:xfrm>
            <a:off x="250825" y="188912"/>
            <a:ext cx="8569325" cy="10080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Anglie, Londýn 2018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08112"/>
            <a:ext cx="9144000" cy="544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Švédsko, Dánsko 2019</a:t>
            </a:r>
            <a:endParaRPr/>
          </a:p>
        </p:txBody>
      </p:sp>
      <p:pic>
        <p:nvPicPr>
          <p:cNvPr id="613" name="Google Shape;613;p7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5375" y="1417637"/>
            <a:ext cx="3627437" cy="544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1417637"/>
            <a:ext cx="4043362" cy="5468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/>
          <p:nvPr>
            <p:ph idx="4294967295" type="title"/>
          </p:nvPr>
        </p:nvSpPr>
        <p:spPr>
          <a:xfrm>
            <a:off x="250825" y="0"/>
            <a:ext cx="842168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1" i="0" lang="en-US" sz="4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3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Nové a moderně zařízené odborné učebny</a:t>
            </a:r>
            <a:endParaRPr/>
          </a:p>
        </p:txBody>
      </p:sp>
      <p:pic>
        <p:nvPicPr>
          <p:cNvPr id="105" name="Google Shape;10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887" y="1096962"/>
            <a:ext cx="7367587" cy="56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Švédsko, Dánsko 2019</a:t>
            </a:r>
            <a:endParaRPr/>
          </a:p>
        </p:txBody>
      </p:sp>
      <p:pic>
        <p:nvPicPr>
          <p:cNvPr id="620" name="Google Shape;620;p7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437" y="1533525"/>
            <a:ext cx="7985125" cy="532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7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Švédsko, Dánsko 2019</a:t>
            </a:r>
            <a:endParaRPr/>
          </a:p>
        </p:txBody>
      </p:sp>
      <p:pic>
        <p:nvPicPr>
          <p:cNvPr id="626" name="Google Shape;626;p7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1370012"/>
            <a:ext cx="8208962" cy="5472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7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Španělsko 2019</a:t>
            </a:r>
            <a:endParaRPr/>
          </a:p>
        </p:txBody>
      </p:sp>
      <p:pic>
        <p:nvPicPr>
          <p:cNvPr id="632" name="Google Shape;632;p7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7" y="1330325"/>
            <a:ext cx="4176712" cy="55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9337" y="1316037"/>
            <a:ext cx="4176712" cy="556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8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Španělsko 2019</a:t>
            </a:r>
            <a:endParaRPr/>
          </a:p>
        </p:txBody>
      </p:sp>
      <p:pic>
        <p:nvPicPr>
          <p:cNvPr id="639" name="Google Shape;639;p8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650" y="1268412"/>
            <a:ext cx="7561262" cy="567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Švýcarsko 2019</a:t>
            </a:r>
            <a:endParaRPr/>
          </a:p>
        </p:txBody>
      </p:sp>
      <p:pic>
        <p:nvPicPr>
          <p:cNvPr id="645" name="Google Shape;645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7" y="1417637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8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Švýcarsko 2019</a:t>
            </a:r>
            <a:endParaRPr/>
          </a:p>
        </p:txBody>
      </p:sp>
      <p:pic>
        <p:nvPicPr>
          <p:cNvPr id="651" name="Google Shape;651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68412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Akce školy pro žáky</a:t>
            </a:r>
            <a:endParaRPr/>
          </a:p>
        </p:txBody>
      </p:sp>
      <p:sp>
        <p:nvSpPr>
          <p:cNvPr id="657" name="Google Shape;657;p87"/>
          <p:cNvSpPr txBox="1"/>
          <p:nvPr>
            <p:ph idx="1" type="body"/>
          </p:nvPr>
        </p:nvSpPr>
        <p:spPr>
          <a:xfrm>
            <a:off x="457200" y="1600200"/>
            <a:ext cx="8229600" cy="5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adaptační kurz pro žáky 1. ročníků</a:t>
            </a:r>
            <a:endParaRPr/>
          </a:p>
          <a:p>
            <a: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exkurze do firem a bank</a:t>
            </a:r>
            <a:endParaRPr/>
          </a:p>
          <a:p>
            <a: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besedy s odborníky, diskusní fóra</a:t>
            </a:r>
            <a:endParaRPr/>
          </a:p>
          <a:p>
            <a: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školní soutěže a olympiády </a:t>
            </a:r>
            <a:endParaRPr/>
          </a:p>
          <a:p>
            <a: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sportovní soutěže</a:t>
            </a: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zájezdy</a:t>
            </a:r>
            <a:endParaRPr/>
          </a:p>
          <a:p>
            <a: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exkurze do zahraničí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lyžařský a vodácký kurz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 jeden den středoškolákem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8" name="Google Shape;658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Benefity pro žáky</a:t>
            </a:r>
            <a:endParaRPr/>
          </a:p>
        </p:txBody>
      </p:sp>
      <p:sp>
        <p:nvSpPr>
          <p:cNvPr id="664" name="Google Shape;664;p88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volný přístup na počítače o přestávkách a v době volna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cizí jazyky – ANG, NEM, SPA, RUJ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knihovna pro žáky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online kontrola známek a rozvrhu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elektronická třídní kniha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elektronický vstup do školy přes kartu ISIC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wifi pro žáky</a:t>
            </a:r>
            <a:endParaRPr/>
          </a:p>
        </p:txBody>
      </p:sp>
      <p:pic>
        <p:nvPicPr>
          <p:cNvPr id="665" name="Google Shape;665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89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b="1" i="0" lang="en-US" sz="4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Zlatý Merkur</a:t>
            </a:r>
            <a:endParaRPr/>
          </a:p>
        </p:txBody>
      </p:sp>
      <p:sp>
        <p:nvSpPr>
          <p:cNvPr id="671" name="Google Shape;671;p89"/>
          <p:cNvSpPr txBox="1"/>
          <p:nvPr>
            <p:ph idx="4294967295" type="body"/>
          </p:nvPr>
        </p:nvSpPr>
        <p:spPr>
          <a:xfrm>
            <a:off x="323850" y="5445125"/>
            <a:ext cx="8569325" cy="936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i="0" lang="en-US" sz="3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Putovní cena Zlatý Merkur za nejlepší prospěch byla zřízena v roce 1947 na podnět pana Otto Peřiny.</a:t>
            </a:r>
            <a:endParaRPr/>
          </a:p>
          <a:p>
            <a:pPr indent="-1524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1" i="0" sz="3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2" name="Google Shape;672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0" y="1125537"/>
            <a:ext cx="4038600" cy="416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5800" y="1268412"/>
            <a:ext cx="4267200" cy="388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90"/>
          <p:cNvSpPr txBox="1"/>
          <p:nvPr>
            <p:ph type="title"/>
          </p:nvPr>
        </p:nvSpPr>
        <p:spPr>
          <a:xfrm>
            <a:off x="280987" y="2603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Vítězové Zlatého Merkura</a:t>
            </a:r>
            <a:endParaRPr/>
          </a:p>
        </p:txBody>
      </p:sp>
      <p:sp>
        <p:nvSpPr>
          <p:cNvPr id="679" name="Google Shape;679;p90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scontent-vie1-1.xx.fbcdn.net/t31.0-8/13734865_1245931282092467_950272728711215769_o.jpg" id="680" name="Google Shape;680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06500"/>
            <a:ext cx="9144000" cy="6094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zentace 1" id="111" name="Google Shape;11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25537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6"/>
          <p:cNvSpPr txBox="1"/>
          <p:nvPr/>
        </p:nvSpPr>
        <p:spPr>
          <a:xfrm>
            <a:off x="900112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1" i="0" lang="en-US" sz="4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Odborné učebny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91"/>
          <p:cNvSpPr txBox="1"/>
          <p:nvPr>
            <p:ph type="title"/>
          </p:nvPr>
        </p:nvSpPr>
        <p:spPr>
          <a:xfrm>
            <a:off x="0" y="4762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b="0" i="0" lang="en-US" sz="4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Předávání maturitního vysvědčení</a:t>
            </a:r>
            <a:endParaRPr/>
          </a:p>
        </p:txBody>
      </p:sp>
      <p:pic>
        <p:nvPicPr>
          <p:cNvPr descr="https://scontent-vie1-1.xx.fbcdn.net/t31.0-8/13490826_1224463634239232_4800608598455769067_o.jpg" id="687" name="Google Shape;687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112" y="1412875"/>
            <a:ext cx="9155112" cy="61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fe9c9d4067_1_0"/>
          <p:cNvSpPr txBox="1"/>
          <p:nvPr>
            <p:ph type="title"/>
          </p:nvPr>
        </p:nvSpPr>
        <p:spPr>
          <a:xfrm>
            <a:off x="457200" y="274575"/>
            <a:ext cx="8229600" cy="23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Středoškolákem na zkoušku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gfe9c9d4067_1_0"/>
          <p:cNvSpPr txBox="1"/>
          <p:nvPr/>
        </p:nvSpPr>
        <p:spPr>
          <a:xfrm>
            <a:off x="270300" y="1764025"/>
            <a:ext cx="8603400" cy="39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Láká tě Obchodní akademie, ale nejsi si jistý, co tě čeká?</a:t>
            </a:r>
            <a:endParaRPr sz="24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Chceš zažít, jak to chodí na střední škole?</a:t>
            </a:r>
            <a:endParaRPr sz="24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Prožij den středoškoláka na naší škole.</a:t>
            </a:r>
            <a:endParaRPr sz="24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Jeden den budeš součástí teamu prvního ročníku.</a:t>
            </a:r>
            <a:endParaRPr sz="24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Absolvuješ kompletní rozvrh dne.</a:t>
            </a:r>
            <a:endParaRPr sz="24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Poznáš učitele, budoucí spolužáky a seznámíš se s prostředím.</a:t>
            </a:r>
            <a:endParaRPr sz="24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Domluvte si termín ještě dnes nebo mailem </a:t>
            </a:r>
            <a:r>
              <a:rPr lang="en-US" sz="2400">
                <a:solidFill>
                  <a:srgbClr val="FF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podatelna@oapv.cz</a:t>
            </a:r>
            <a:endParaRPr sz="2400">
              <a:solidFill>
                <a:srgbClr val="FF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500"/>
              <a:t> </a:t>
            </a:r>
            <a:endParaRPr sz="500"/>
          </a:p>
        </p:txBody>
      </p:sp>
      <p:sp>
        <p:nvSpPr>
          <p:cNvPr id="696" name="Google Shape;696;gfe9c9d4067_1_0"/>
          <p:cNvSpPr txBox="1"/>
          <p:nvPr/>
        </p:nvSpPr>
        <p:spPr>
          <a:xfrm>
            <a:off x="2237250" y="5887100"/>
            <a:ext cx="4669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Těšíme se na tebe!!!</a:t>
            </a:r>
            <a:endParaRPr b="1" sz="24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9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DEN OTEVŘENÝCH DVEŘÍ</a:t>
            </a:r>
            <a:endParaRPr/>
          </a:p>
        </p:txBody>
      </p:sp>
      <p:pic>
        <p:nvPicPr>
          <p:cNvPr id="703" name="Google Shape;703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92"/>
          <p:cNvSpPr txBox="1"/>
          <p:nvPr/>
        </p:nvSpPr>
        <p:spPr>
          <a:xfrm>
            <a:off x="504375" y="1710050"/>
            <a:ext cx="7900800" cy="44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/>
              <a:t>31.10. 2023 8:00 - 14:00 </a:t>
            </a:r>
            <a:endParaRPr b="1" sz="3400"/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PREZENČNĚ</a:t>
            </a:r>
            <a:endParaRPr sz="25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/>
              <a:t>9</a:t>
            </a:r>
            <a:r>
              <a:rPr b="1" lang="en-US" sz="3400"/>
              <a:t>.11. 2023 8:00 - 16:00</a:t>
            </a:r>
            <a:endParaRPr b="1" sz="3400"/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PREZENČNĚ + BURZA ŠKOL (KaSCentrum)</a:t>
            </a:r>
            <a:endParaRPr sz="25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/>
              <a:t>9</a:t>
            </a:r>
            <a:r>
              <a:rPr b="1" lang="en-US" sz="3400"/>
              <a:t>.1. 2024 8:00 - 14:00</a:t>
            </a:r>
            <a:endParaRPr b="1" sz="34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PREZENČNĚ</a:t>
            </a:r>
            <a:endParaRPr sz="2500"/>
          </a:p>
        </p:txBody>
      </p:sp>
    </p:spTree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Obchodní akademie Prostějov</a:t>
            </a:r>
            <a:endParaRPr/>
          </a:p>
        </p:txBody>
      </p:sp>
      <p:sp>
        <p:nvSpPr>
          <p:cNvPr id="710" name="Google Shape;710;p34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 školním roce 202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/202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otevíráme </a:t>
            </a:r>
            <a:r>
              <a:rPr b="1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třídy po 30 žácích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www.ossp.cz/sites/default/files/o-skole/aktuality/obrazky/10-09-22/opendoors-logo-large.png?1285165886" id="711" name="Google Shape;71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7700" y="2998400"/>
            <a:ext cx="2957450" cy="29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Google Shape;718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1912" y="174625"/>
            <a:ext cx="6302375" cy="668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Nové a moderně zařízené počítačové učebny</a:t>
            </a:r>
            <a:r>
              <a:rPr b="1" i="0" lang="en-US" sz="3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19" name="Google Shape;11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08075"/>
            <a:ext cx="9324975" cy="62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50" y="207962"/>
            <a:ext cx="9302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1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7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6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2009-10-20T10:12:35Z</dcterms:created>
  <dc:creator>OEM</dc:creator>
</cp:coreProperties>
</file>